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9" r:id="rId2"/>
    <p:sldId id="306" r:id="rId3"/>
    <p:sldId id="305" r:id="rId4"/>
    <p:sldId id="265" r:id="rId5"/>
    <p:sldId id="267" r:id="rId6"/>
    <p:sldId id="281" r:id="rId7"/>
    <p:sldId id="280" r:id="rId8"/>
    <p:sldId id="269" r:id="rId9"/>
    <p:sldId id="270" r:id="rId10"/>
    <p:sldId id="274" r:id="rId11"/>
    <p:sldId id="263" r:id="rId12"/>
    <p:sldId id="262" r:id="rId13"/>
    <p:sldId id="343" r:id="rId14"/>
    <p:sldId id="309" r:id="rId15"/>
    <p:sldId id="314" r:id="rId16"/>
    <p:sldId id="315" r:id="rId17"/>
    <p:sldId id="316" r:id="rId18"/>
    <p:sldId id="318" r:id="rId19"/>
    <p:sldId id="319" r:id="rId20"/>
    <p:sldId id="320" r:id="rId21"/>
    <p:sldId id="321" r:id="rId22"/>
    <p:sldId id="322" r:id="rId23"/>
    <p:sldId id="330" r:id="rId24"/>
    <p:sldId id="341" r:id="rId25"/>
    <p:sldId id="378" r:id="rId26"/>
    <p:sldId id="368" r:id="rId27"/>
    <p:sldId id="369" r:id="rId28"/>
    <p:sldId id="376" r:id="rId29"/>
    <p:sldId id="398" r:id="rId30"/>
    <p:sldId id="399" r:id="rId31"/>
    <p:sldId id="400" r:id="rId32"/>
    <p:sldId id="424" r:id="rId33"/>
    <p:sldId id="402" r:id="rId34"/>
    <p:sldId id="425" r:id="rId35"/>
    <p:sldId id="404" r:id="rId36"/>
    <p:sldId id="426" r:id="rId37"/>
    <p:sldId id="406" r:id="rId38"/>
    <p:sldId id="427" r:id="rId39"/>
    <p:sldId id="408" r:id="rId40"/>
    <p:sldId id="428" r:id="rId41"/>
    <p:sldId id="409" r:id="rId42"/>
    <p:sldId id="429" r:id="rId43"/>
    <p:sldId id="411" r:id="rId44"/>
    <p:sldId id="366" r:id="rId45"/>
    <p:sldId id="367" r:id="rId46"/>
    <p:sldId id="264" r:id="rId47"/>
    <p:sldId id="342" r:id="rId48"/>
    <p:sldId id="344" r:id="rId49"/>
    <p:sldId id="345" r:id="rId50"/>
    <p:sldId id="346" r:id="rId51"/>
    <p:sldId id="347" r:id="rId52"/>
    <p:sldId id="329" r:id="rId53"/>
    <p:sldId id="324" r:id="rId54"/>
    <p:sldId id="325" r:id="rId55"/>
    <p:sldId id="326" r:id="rId56"/>
    <p:sldId id="327" r:id="rId57"/>
    <p:sldId id="328" r:id="rId58"/>
    <p:sldId id="340" r:id="rId59"/>
    <p:sldId id="332" r:id="rId60"/>
    <p:sldId id="333" r:id="rId61"/>
    <p:sldId id="335" r:id="rId62"/>
    <p:sldId id="339" r:id="rId63"/>
    <p:sldId id="336" r:id="rId64"/>
    <p:sldId id="377" r:id="rId65"/>
    <p:sldId id="430" r:id="rId66"/>
    <p:sldId id="413" r:id="rId67"/>
    <p:sldId id="431" r:id="rId68"/>
    <p:sldId id="414" r:id="rId69"/>
    <p:sldId id="432" r:id="rId70"/>
    <p:sldId id="415" r:id="rId71"/>
    <p:sldId id="433" r:id="rId72"/>
    <p:sldId id="416" r:id="rId73"/>
    <p:sldId id="434" r:id="rId74"/>
    <p:sldId id="417" r:id="rId75"/>
    <p:sldId id="435" r:id="rId76"/>
    <p:sldId id="418" r:id="rId77"/>
    <p:sldId id="436" r:id="rId78"/>
    <p:sldId id="419" r:id="rId79"/>
    <p:sldId id="437" r:id="rId80"/>
    <p:sldId id="420" r:id="rId81"/>
    <p:sldId id="438" r:id="rId82"/>
    <p:sldId id="421" r:id="rId83"/>
    <p:sldId id="439" r:id="rId84"/>
    <p:sldId id="422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423" r:id="rId100"/>
    <p:sldId id="30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313CC5-AEC6-C543-A7A8-0B4884AD53C3}">
          <p14:sldIdLst>
            <p14:sldId id="259"/>
            <p14:sldId id="306"/>
            <p14:sldId id="305"/>
            <p14:sldId id="265"/>
            <p14:sldId id="267"/>
            <p14:sldId id="281"/>
            <p14:sldId id="280"/>
            <p14:sldId id="269"/>
            <p14:sldId id="270"/>
            <p14:sldId id="274"/>
            <p14:sldId id="263"/>
            <p14:sldId id="262"/>
            <p14:sldId id="343"/>
            <p14:sldId id="309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30"/>
            <p14:sldId id="341"/>
            <p14:sldId id="378"/>
            <p14:sldId id="368"/>
            <p14:sldId id="369"/>
            <p14:sldId id="376"/>
            <p14:sldId id="398"/>
            <p14:sldId id="399"/>
            <p14:sldId id="400"/>
            <p14:sldId id="424"/>
            <p14:sldId id="402"/>
            <p14:sldId id="425"/>
            <p14:sldId id="404"/>
            <p14:sldId id="426"/>
            <p14:sldId id="406"/>
            <p14:sldId id="427"/>
            <p14:sldId id="408"/>
            <p14:sldId id="428"/>
            <p14:sldId id="409"/>
            <p14:sldId id="429"/>
            <p14:sldId id="411"/>
            <p14:sldId id="366"/>
            <p14:sldId id="367"/>
            <p14:sldId id="264"/>
            <p14:sldId id="342"/>
            <p14:sldId id="344"/>
            <p14:sldId id="345"/>
            <p14:sldId id="346"/>
            <p14:sldId id="347"/>
            <p14:sldId id="329"/>
            <p14:sldId id="324"/>
            <p14:sldId id="325"/>
            <p14:sldId id="326"/>
            <p14:sldId id="327"/>
            <p14:sldId id="328"/>
            <p14:sldId id="340"/>
            <p14:sldId id="332"/>
            <p14:sldId id="333"/>
            <p14:sldId id="335"/>
            <p14:sldId id="339"/>
            <p14:sldId id="336"/>
            <p14:sldId id="377"/>
            <p14:sldId id="430"/>
            <p14:sldId id="413"/>
            <p14:sldId id="431"/>
            <p14:sldId id="414"/>
            <p14:sldId id="432"/>
            <p14:sldId id="415"/>
            <p14:sldId id="433"/>
            <p14:sldId id="416"/>
            <p14:sldId id="434"/>
            <p14:sldId id="417"/>
            <p14:sldId id="435"/>
            <p14:sldId id="418"/>
            <p14:sldId id="436"/>
            <p14:sldId id="419"/>
            <p14:sldId id="437"/>
            <p14:sldId id="420"/>
            <p14:sldId id="438"/>
            <p14:sldId id="421"/>
            <p14:sldId id="439"/>
            <p14:sldId id="422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423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91"/>
    <a:srgbClr val="232323"/>
    <a:srgbClr val="FCBD7A"/>
    <a:srgbClr val="346E0F"/>
    <a:srgbClr val="43951A"/>
    <a:srgbClr val="5AC527"/>
    <a:srgbClr val="FCE691"/>
    <a:srgbClr val="ED4E4A"/>
    <a:srgbClr val="640000"/>
    <a:srgbClr val="7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CEDEA6-AAB2-E24D-A1F5-0B4E2986CEF2}" v="1171" dt="2024-03-08T07:23:1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86"/>
    <p:restoredTop sz="96029"/>
  </p:normalViewPr>
  <p:slideViewPr>
    <p:cSldViewPr snapToGrid="0">
      <p:cViewPr varScale="1">
        <p:scale>
          <a:sx n="109" d="100"/>
          <a:sy n="109" d="100"/>
        </p:scale>
        <p:origin x="216" y="480"/>
      </p:cViewPr>
      <p:guideLst>
        <p:guide orient="horz" pos="23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 5 – Asset Allocation</a:t>
            </a:r>
            <a:endParaRPr lang="en-US" dirty="0"/>
          </a:p>
        </c:rich>
      </c:tx>
      <c:layout>
        <c:manualLayout>
          <c:xMode val="edge"/>
          <c:yMode val="edge"/>
          <c:x val="0.11625362161998885"/>
          <c:y val="0.24599206694532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1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0D-F44B-80A6-02E59F1D21DA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Fixed Income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0D-F44B-80A6-02E59F1D2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bg1"/>
                </a:solidFill>
              </a:rPr>
              <a:t>21 RISK distribution</a:t>
            </a:r>
            <a:r>
              <a:rPr lang="en-US" b="0" baseline="0" dirty="0">
                <a:solidFill>
                  <a:schemeClr val="bg1"/>
                </a:solidFill>
              </a:rPr>
              <a:t> </a:t>
            </a:r>
            <a:endParaRPr lang="en-US" b="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6711708555342842"/>
          <c:y val="7.130204838994921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1361616479194681"/>
          <c:w val="0.89047486118861652"/>
          <c:h val="0.7464930310100642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BFE-0F4D-89E7-6291ED2EE14A}"/>
              </c:ext>
            </c:extLst>
          </c:dPt>
          <c:dLbls>
            <c:numFmt formatCode="0.00%" sourceLinked="0"/>
            <c:spPr>
              <a:solidFill>
                <a:prstClr val="black">
                  <a:lumMod val="50000"/>
                  <a:lumOff val="5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Very High Risk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FE-0F4D-89E7-6291ED2EE1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4"/>
        <c:gapDepth val="0"/>
        <c:shape val="box"/>
        <c:axId val="929010031"/>
        <c:axId val="929011743"/>
        <c:axId val="0"/>
      </c:bar3DChart>
      <c:catAx>
        <c:axId val="92901003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1"/>
        <c:axPos val="r"/>
        <c:majorGridlines>
          <c:spPr>
            <a:ln w="0" cap="flat" cmpd="sng" algn="ctr">
              <a:noFill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22 - Category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59C-CA4D-8C33-2CCE0622D74B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Flexi Cap  ₹1.12Cr</c:v>
                </c:pt>
              </c:strCache>
            </c:strRef>
          </c:cat>
          <c:val>
            <c:numRef>
              <c:f>'debt mf category allocation'!$B$2</c:f>
              <c:numCache>
                <c:formatCode>0.00%</c:formatCode>
                <c:ptCount val="1"/>
                <c:pt idx="0">
                  <c:v>0.50009999999999999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59C-CA4D-8C33-2CCE0622D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24–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A+ ₹24.34L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25–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0.20499999999999999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28–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A+ ₹24.34L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29–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0.20499999999999999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Allocation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33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Market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Small Cap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34</a:t>
            </a: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 -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Sector</a:t>
            </a: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– Top 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Oil and Gas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7 – Product Allocation</a:t>
            </a:r>
            <a:endParaRPr lang="en-US" dirty="0"/>
          </a:p>
        </c:rich>
      </c:tx>
      <c:layout>
        <c:manualLayout>
          <c:xMode val="edge"/>
          <c:yMode val="edge"/>
          <c:x val="0.11153409565857424"/>
          <c:y val="0.199645735491857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'Product allocation'!$B$1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1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99-B34D-89E2-C36E694971CA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allocation'!$A$2</c:f>
              <c:strCache>
                <c:ptCount val="1"/>
                <c:pt idx="0">
                  <c:v>Mutual Funds</c:v>
                </c:pt>
              </c:strCache>
            </c:strRef>
          </c:cat>
          <c:val>
            <c:numRef>
              <c:f>'Product allocation'!$B$2</c:f>
              <c:numCache>
                <c:formatCode>0.0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99-B34D-89E2-C36E69497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39 -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40 – Top Fund House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45 -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49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50 -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54 – Market Capitalization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chemeClr val="bg1">
                    <a:lumMod val="95000"/>
                  </a:schemeClr>
                </a:solidFill>
              </a:rPr>
              <a:t>55  - Sector Allocation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8 - </a:t>
            </a:r>
            <a:r>
              <a:rPr lang="en-US" baseline="0" dirty="0" err="1"/>
              <a:t>iSSUERS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chemeClr val="tx1">
            <a:lumMod val="95000"/>
            <a:lumOff val="5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tx1">
            <a:lumMod val="95000"/>
            <a:lumOff val="5000"/>
          </a:schemeClr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1361616479194681"/>
          <c:w val="0.89047486118861652"/>
          <c:h val="0.7464930310100642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6A-C744-A927-80CE092EDFD5}"/>
                </c:ext>
              </c:extLst>
            </c:dLbl>
            <c:numFmt formatCode="0.00%" sourceLinked="0"/>
            <c:spPr>
              <a:solidFill>
                <a:prstClr val="black">
                  <a:lumMod val="50000"/>
                  <a:lumOff val="5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Aditya Birla Sunlife Asset Management Company Ltd.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4"/>
        <c:gapDepth val="0"/>
        <c:shape val="box"/>
        <c:axId val="929010031"/>
        <c:axId val="929011743"/>
        <c:axId val="0"/>
      </c:bar3DChart>
      <c:catAx>
        <c:axId val="92901003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1"/>
        <c:axPos val="r"/>
        <c:majorGridlines>
          <c:spPr>
            <a:ln w="0" cap="flat" cmpd="sng" algn="ctr">
              <a:noFill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11 - </a:t>
            </a:r>
            <a:r>
              <a:rPr lang="en-US" sz="1800" b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</a:t>
            </a:r>
            <a:r>
              <a:rPr lang="en-US" sz="1800" b="0" baseline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Allocation</a:t>
            </a:r>
            <a:endParaRPr lang="en-US" sz="1800" b="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6EA-BC47-A805-92388A112FB1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EA-BC47-A805-92388A112FB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Mutual Fund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6EA-BC47-A805-92388A112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12 – Allocation by Rating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94451952663309"/>
          <c:y val="0.22929680306088315"/>
          <c:w val="0.41498765715311609"/>
          <c:h val="0.68269176560791078"/>
        </c:manualLayout>
      </c:layout>
      <c:pie3DChart>
        <c:varyColors val="1"/>
        <c:ser>
          <c:idx val="0"/>
          <c:order val="0"/>
          <c:tx>
            <c:strRef>
              <c:f>'debt mf category allocation'!$B$1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5F4-764D-BA70-C5E1E3DF2011}"/>
              </c:ext>
            </c:extLst>
          </c:dPt>
          <c:dLbls>
            <c:numFmt formatCode="0.00%" sourceLinked="0"/>
            <c:spPr>
              <a:solidFill>
                <a:schemeClr val="tx1">
                  <a:lumMod val="95000"/>
                  <a:lumOff val="5000"/>
                  <a:alpha val="32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'debt mf category allocation'!$A$2</c:f>
              <c:strCache>
                <c:ptCount val="1"/>
                <c:pt idx="0">
                  <c:v>A+ ₹24.34L</c:v>
                </c:pt>
              </c:strCache>
            </c:strRef>
          </c:cat>
          <c:val>
            <c:numRef>
              <c:f>'debt mf category allocation'!$B$2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F4-764D-BA70-C5E1E3DF2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9303514345131"/>
          <c:y val="0.23630561099271988"/>
          <c:w val="0.17753322594640961"/>
          <c:h val="0.58545803312699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13 – Allocation By Type</a:t>
            </a:r>
            <a:endParaRPr lang="en-US" dirty="0"/>
          </a:p>
        </c:rich>
      </c:tx>
      <c:layout>
        <c:manualLayout>
          <c:xMode val="edge"/>
          <c:yMode val="edge"/>
          <c:x val="0.14085983184302808"/>
          <c:y val="0.174690018555375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134730526220294"/>
          <c:y val="0.12074633800105217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6A-C744-A927-80CE092EDFD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0.20499999999999999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6A-C744-A927-80CE092ED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16 Allocation by Type – Top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87963355459028"/>
          <c:y val="0.20193950208030309"/>
          <c:w val="0.54492751592785504"/>
          <c:h val="0.746493031010064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C-1241-BFC5-87F47AFD2DA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Treps/Reverse repo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0.55989999999999995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EC-1241-BFC5-87F47AFD2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18</a:t>
            </a:r>
            <a:r>
              <a:rPr lang="en-US" baseline="0" dirty="0"/>
              <a:t> </a:t>
            </a:r>
            <a:r>
              <a:rPr lang="en-US" dirty="0"/>
              <a:t>Debt</a:t>
            </a:r>
            <a:r>
              <a:rPr lang="en-US" baseline="0" dirty="0"/>
              <a:t> Fund house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274764239156989"/>
          <c:y val="0.22929680306088315"/>
          <c:w val="0.41498765715311609"/>
          <c:h val="0.682691765607910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'rating profile debt mf'!$B$1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4B-D74A-B061-5C8E60EF3A29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profile debt mf'!$A$2</c:f>
              <c:strCache>
                <c:ptCount val="1"/>
                <c:pt idx="0">
                  <c:v>HDFC Pvt Lt</c:v>
                </c:pt>
              </c:strCache>
            </c:strRef>
          </c:cat>
          <c:val>
            <c:numRef>
              <c:f>'rating profile debt mf'!$B$2</c:f>
              <c:numCache>
                <c:formatCode>0.00%</c:formatCode>
                <c:ptCount val="1"/>
                <c:pt idx="0">
                  <c:v>0.50009999999999999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4B-D74A-B061-5C8E60EF3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 Ratings Profile (Debt MFs)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274764239156989"/>
          <c:y val="0.22929680306088315"/>
          <c:w val="0.41498765715311609"/>
          <c:h val="0.682691765607910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'rating profile debt mf'!$B$1</c:f>
              <c:strCache>
                <c:ptCount val="1"/>
                <c:pt idx="0">
                  <c:v>weightage</c:v>
                </c:pt>
              </c:strCache>
            </c:strRef>
          </c:tx>
          <c:spPr>
            <a:gradFill flip="none" rotWithShape="1">
              <a:gsLst>
                <a:gs pos="20000">
                  <a:srgbClr val="FFD090">
                    <a:alpha val="51062"/>
                  </a:srgbClr>
                </a:gs>
                <a:gs pos="100000">
                  <a:srgbClr val="554632">
                    <a:alpha val="6386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20000">
                    <a:srgbClr val="FFD090">
                      <a:alpha val="51062"/>
                    </a:srgbClr>
                  </a:gs>
                  <a:gs pos="100000">
                    <a:srgbClr val="554632">
                      <a:alpha val="63867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16-484C-A743-E23BA75F472D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'rating profile debt mf'!$A$2</c:f>
              <c:strCache>
                <c:ptCount val="1"/>
                <c:pt idx="0">
                  <c:v>AAA</c:v>
                </c:pt>
              </c:strCache>
            </c:strRef>
          </c:cat>
          <c:val>
            <c:numRef>
              <c:f>'rating profile debt mf'!$B$2</c:f>
              <c:numCache>
                <c:formatCode>0.00%</c:formatCode>
                <c:ptCount val="1"/>
                <c:pt idx="0">
                  <c:v>0.50009999999999999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16-484C-A743-E23BA75F4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9010031"/>
        <c:axId val="929011743"/>
      </c:barChart>
      <c:catAx>
        <c:axId val="92901003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1743"/>
        <c:crosses val="autoZero"/>
        <c:auto val="1"/>
        <c:lblAlgn val="ctr"/>
        <c:lblOffset val="100"/>
        <c:noMultiLvlLbl val="0"/>
      </c:catAx>
      <c:valAx>
        <c:axId val="92901174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chemeClr val="bg1">
                  <a:lumMod val="95000"/>
                  <a:alpha val="14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1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0CA6C-21F4-F34C-B791-37839F047C45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DA80B-D16E-F546-A8D1-96DAA4ED8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7FAA-9C3B-DB37-272F-2F5D6F1D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80DA8-6CE0-0252-1592-734DFB3CF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668EF-93F4-EA58-BC2A-3B6E726D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CBFD9-B4F9-BA6B-F056-03AD54A6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FB151-0AC7-FE50-9400-7FD89ECB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FEBE-EA9F-0017-E332-2D5E0D80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3024-DF89-0690-F140-E6E40F9D0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A29F-3D6B-B335-8B8F-4DBC14D4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DD9DB-7264-D2F9-3262-8562786D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A96F-55C3-F2DC-2479-61CC6DF2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6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308DD-AB59-FE3D-DB8A-A46A47C65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7E905-1112-302D-3A9F-035FB829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A1CF-DA10-CE5A-C189-B6DE2A69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7CB8-44DD-B8BC-C9FF-D9627079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F0CC6-BEDC-6FBC-DC8C-E8C15722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7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9827-9D49-CC3B-B525-CB090F33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2378-849C-6DA6-2A34-A36E708E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A423-73B0-2098-D23B-B61C79F4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1DCD4-433E-C8CE-5D21-B89B4653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7DAE-E30F-7BB0-7942-6547DA22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1942-31F6-5C3E-2B48-4B3C7D4A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B2A49-0E09-1C3C-C2B7-B958436B1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9ED4-F4B9-B713-FFD7-7F5C3388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9A73-C395-9D6A-F7F3-2B1280EB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6BD6-6F2A-B8A4-C6EF-66FDBC24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F510-5F09-2F8F-F13F-D2FA07F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595A2-CCD8-3299-7BE1-DBFF36F89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B6D1C-1708-3AA5-90B3-09EC0BBF5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75F3-D639-E0DC-7330-C5EF5582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C4227-9F65-F2ED-F092-499FE22B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B0A34-8B13-7402-DB90-F3C841E4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2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5AA2-04AD-88AC-2CB7-5708F76F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681C-DA52-C04D-9A43-EC7F88CA8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03F60-F7C0-D965-46E0-F2E99CCA0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BC915-57C7-BEBD-CB30-949B7F565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BE3-0F30-8E85-A169-8E6864DE6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FAA45-B7E2-1FE4-1202-96270E56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54C68-6BB9-2120-6DA7-3D6177B5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64E92-6440-B151-6198-604CF6C2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C61D-D0C5-3734-58D0-A74D899B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C42FB-0EF6-190D-9C80-775CA6E3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09F52-4C6B-AD4A-00EB-56F4E457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D6D0B-17F1-AEDD-6954-79518DC9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C7839-413A-EA2A-D470-8CDF4836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A4B1B-C196-77C9-C0BA-09DDE8D8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37275-E01D-B3B9-DB9C-2E6C042A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C23E-5140-9F94-9D31-4ACE45C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96149-38B7-6FFB-4F04-4DACB5A7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53EB-F024-662F-06F4-B90A33FF9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907F8-0141-D6C4-1460-6BDBB10D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D4428-C591-CECB-EEA7-772056E0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4EE4C-FB3C-AF36-4450-C70E095C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1FFB-AD1D-4E39-8334-E9FAA22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C22B2-9F65-FF4A-57FF-ABB43D370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9EEB1-D308-6819-DDE7-1D6E86CE0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653C8-013E-F4D5-7CFC-C80B2131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E1397-9706-806D-9420-7CBE8C07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6BA66-9F8C-E7B2-C07A-7333C65B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ECA94-76AB-76A9-DCCB-A72C3FFF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7BEBC-00DB-4B58-2A44-1CD6785E5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6A979-803A-6CDD-2F58-58D18D8C3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DFA37-6969-D84E-8392-1AAD43352A61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3855-B9A9-4EFB-0D0E-7576BEF57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DAD6-A1CB-50D9-775F-9BB8EDD0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9CE71-559C-F548-9052-9EEBC42F7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3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5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6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8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0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1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2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3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4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5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6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7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64F3C13F-33D9-F996-B076-648339ED35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2696714" y="33868"/>
            <a:ext cx="12014200" cy="6757987"/>
          </a:xfrm>
          <a:prstGeom prst="rect">
            <a:avLst/>
          </a:prstGeom>
        </p:spPr>
      </p:pic>
      <p:cxnSp>
        <p:nvCxnSpPr>
          <p:cNvPr id="4" name="Google Shape;215;p35">
            <a:extLst>
              <a:ext uri="{FF2B5EF4-FFF2-40B4-BE49-F238E27FC236}">
                <a16:creationId xmlns:a16="http://schemas.microsoft.com/office/drawing/2014/main" id="{823ACB3B-E4B8-E6CD-251F-62A5DB06AAE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29618" y="6037481"/>
            <a:ext cx="10938927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alpha val="29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17;p35">
            <a:extLst>
              <a:ext uri="{FF2B5EF4-FFF2-40B4-BE49-F238E27FC236}">
                <a16:creationId xmlns:a16="http://schemas.microsoft.com/office/drawing/2014/main" id="{E53D81B0-295C-9D4D-F4E0-28BD1AC48FC7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64394" y="4597287"/>
            <a:ext cx="11627606" cy="877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5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</a:t>
            </a:r>
          </a:p>
        </p:txBody>
      </p:sp>
      <p:pic>
        <p:nvPicPr>
          <p:cNvPr id="16" name="Picture 1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E67BD79-F027-EE7C-DD93-3BCD52E8ED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4" y="478107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5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r>
                <a:rPr lang="en-US" sz="2800" dirty="0"/>
                <a:t>OVERALL DEBT ANALYSIS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000" dirty="0">
                  <a:solidFill>
                    <a:srgbClr val="FFD191"/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9D1884E-908F-DF02-166C-521D0F0705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family sitting on a couch holding a piggy bank&#10;&#10;Description automatically generated">
            <a:extLst>
              <a:ext uri="{FF2B5EF4-FFF2-40B4-BE49-F238E27FC236}">
                <a16:creationId xmlns:a16="http://schemas.microsoft.com/office/drawing/2014/main" id="{00BC79D5-9A7D-40E6-8015-C225E1B2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203" y="3574618"/>
            <a:ext cx="4749406" cy="267154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5D3CCB6-BD4B-9C85-7F9F-9FD417950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19" y="1830014"/>
            <a:ext cx="2691898" cy="5032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1C60B28-0C8F-1398-B8AE-1ECAF4EC2973}"/>
              </a:ext>
            </a:extLst>
          </p:cNvPr>
          <p:cNvSpPr txBox="1">
            <a:spLocks/>
          </p:cNvSpPr>
          <p:nvPr/>
        </p:nvSpPr>
        <p:spPr>
          <a:xfrm>
            <a:off x="433708" y="448252"/>
            <a:ext cx="6574180" cy="1278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READY TO SECURE YOUR </a:t>
            </a:r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FINANCIAL FUTURE?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B71AF-559F-8384-CA97-9580A04C55E5}"/>
              </a:ext>
            </a:extLst>
          </p:cNvPr>
          <p:cNvSpPr txBox="1"/>
          <p:nvPr/>
        </p:nvSpPr>
        <p:spPr>
          <a:xfrm>
            <a:off x="433709" y="1726801"/>
            <a:ext cx="595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 Equirus Wealth today to start your journey towards financial success and security. Your financial goals are our priority.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6D7E96-51BD-3A4C-4FD3-BDE62C7EAAD2}"/>
              </a:ext>
            </a:extLst>
          </p:cNvPr>
          <p:cNvGrpSpPr/>
          <p:nvPr/>
        </p:nvGrpSpPr>
        <p:grpSpPr>
          <a:xfrm>
            <a:off x="7176942" y="4307457"/>
            <a:ext cx="4482214" cy="755183"/>
            <a:chOff x="932468" y="4047756"/>
            <a:chExt cx="4482214" cy="8013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608AD2-ECD2-DAB7-982B-B0703AD99185}"/>
                </a:ext>
              </a:extLst>
            </p:cNvPr>
            <p:cNvSpPr txBox="1"/>
            <p:nvPr/>
          </p:nvSpPr>
          <p:spPr>
            <a:xfrm>
              <a:off x="932469" y="4587853"/>
              <a:ext cx="4410636" cy="26128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support@equiruswealth.com</a:t>
              </a:r>
              <a:endPara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BF476-1B0A-F434-5C74-B8EF39815FBE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963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14661"/>
                        <a:gd name="connsiteY0" fmla="*/ 0 h 276999"/>
                        <a:gd name="connsiteX1" fmla="*/ 546662 w 4114661"/>
                        <a:gd name="connsiteY1" fmla="*/ 0 h 276999"/>
                        <a:gd name="connsiteX2" fmla="*/ 1011031 w 4114661"/>
                        <a:gd name="connsiteY2" fmla="*/ 0 h 276999"/>
                        <a:gd name="connsiteX3" fmla="*/ 1681133 w 4114661"/>
                        <a:gd name="connsiteY3" fmla="*/ 0 h 276999"/>
                        <a:gd name="connsiteX4" fmla="*/ 2227795 w 4114661"/>
                        <a:gd name="connsiteY4" fmla="*/ 0 h 276999"/>
                        <a:gd name="connsiteX5" fmla="*/ 2774457 w 4114661"/>
                        <a:gd name="connsiteY5" fmla="*/ 0 h 276999"/>
                        <a:gd name="connsiteX6" fmla="*/ 3444559 w 4114661"/>
                        <a:gd name="connsiteY6" fmla="*/ 0 h 276999"/>
                        <a:gd name="connsiteX7" fmla="*/ 4114661 w 4114661"/>
                        <a:gd name="connsiteY7" fmla="*/ 0 h 276999"/>
                        <a:gd name="connsiteX8" fmla="*/ 4114661 w 4114661"/>
                        <a:gd name="connsiteY8" fmla="*/ 276999 h 276999"/>
                        <a:gd name="connsiteX9" fmla="*/ 3609146 w 4114661"/>
                        <a:gd name="connsiteY9" fmla="*/ 276999 h 276999"/>
                        <a:gd name="connsiteX10" fmla="*/ 3021337 w 4114661"/>
                        <a:gd name="connsiteY10" fmla="*/ 276999 h 276999"/>
                        <a:gd name="connsiteX11" fmla="*/ 2433528 w 4114661"/>
                        <a:gd name="connsiteY11" fmla="*/ 276999 h 276999"/>
                        <a:gd name="connsiteX12" fmla="*/ 1886866 w 4114661"/>
                        <a:gd name="connsiteY12" fmla="*/ 276999 h 276999"/>
                        <a:gd name="connsiteX13" fmla="*/ 1216764 w 4114661"/>
                        <a:gd name="connsiteY13" fmla="*/ 276999 h 276999"/>
                        <a:gd name="connsiteX14" fmla="*/ 546662 w 4114661"/>
                        <a:gd name="connsiteY14" fmla="*/ 276999 h 276999"/>
                        <a:gd name="connsiteX15" fmla="*/ 0 w 4114661"/>
                        <a:gd name="connsiteY15" fmla="*/ 276999 h 276999"/>
                        <a:gd name="connsiteX16" fmla="*/ 0 w 4114661"/>
                        <a:gd name="connsiteY16" fmla="*/ 0 h 276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114661" h="276999" extrusionOk="0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tIns="0" bIns="0" rtlCol="0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EMAIL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633E60-EBCA-A86F-61EA-0E8E6096E06F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992C5-9D06-4C69-BAE0-1E0C4F76D9CE}"/>
              </a:ext>
            </a:extLst>
          </p:cNvPr>
          <p:cNvGrpSpPr/>
          <p:nvPr/>
        </p:nvGrpSpPr>
        <p:grpSpPr>
          <a:xfrm>
            <a:off x="7176942" y="3274759"/>
            <a:ext cx="4482214" cy="755846"/>
            <a:chOff x="932468" y="4047756"/>
            <a:chExt cx="4482214" cy="801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9F9E0-3ECF-A777-A0EE-A77D9EAF6437}"/>
                </a:ext>
              </a:extLst>
            </p:cNvPr>
            <p:cNvSpPr txBox="1"/>
            <p:nvPr/>
          </p:nvSpPr>
          <p:spPr>
            <a:xfrm>
              <a:off x="932468" y="4587853"/>
              <a:ext cx="1833477" cy="26094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+91-82927-27289</a:t>
              </a:r>
              <a:endPara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6ED7CC-8A9B-67C7-27AB-270C670B60D1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708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14661"/>
                        <a:gd name="connsiteY0" fmla="*/ 0 h 276999"/>
                        <a:gd name="connsiteX1" fmla="*/ 546662 w 4114661"/>
                        <a:gd name="connsiteY1" fmla="*/ 0 h 276999"/>
                        <a:gd name="connsiteX2" fmla="*/ 1011031 w 4114661"/>
                        <a:gd name="connsiteY2" fmla="*/ 0 h 276999"/>
                        <a:gd name="connsiteX3" fmla="*/ 1681133 w 4114661"/>
                        <a:gd name="connsiteY3" fmla="*/ 0 h 276999"/>
                        <a:gd name="connsiteX4" fmla="*/ 2227795 w 4114661"/>
                        <a:gd name="connsiteY4" fmla="*/ 0 h 276999"/>
                        <a:gd name="connsiteX5" fmla="*/ 2774457 w 4114661"/>
                        <a:gd name="connsiteY5" fmla="*/ 0 h 276999"/>
                        <a:gd name="connsiteX6" fmla="*/ 3444559 w 4114661"/>
                        <a:gd name="connsiteY6" fmla="*/ 0 h 276999"/>
                        <a:gd name="connsiteX7" fmla="*/ 4114661 w 4114661"/>
                        <a:gd name="connsiteY7" fmla="*/ 0 h 276999"/>
                        <a:gd name="connsiteX8" fmla="*/ 4114661 w 4114661"/>
                        <a:gd name="connsiteY8" fmla="*/ 276999 h 276999"/>
                        <a:gd name="connsiteX9" fmla="*/ 3609146 w 4114661"/>
                        <a:gd name="connsiteY9" fmla="*/ 276999 h 276999"/>
                        <a:gd name="connsiteX10" fmla="*/ 3021337 w 4114661"/>
                        <a:gd name="connsiteY10" fmla="*/ 276999 h 276999"/>
                        <a:gd name="connsiteX11" fmla="*/ 2433528 w 4114661"/>
                        <a:gd name="connsiteY11" fmla="*/ 276999 h 276999"/>
                        <a:gd name="connsiteX12" fmla="*/ 1886866 w 4114661"/>
                        <a:gd name="connsiteY12" fmla="*/ 276999 h 276999"/>
                        <a:gd name="connsiteX13" fmla="*/ 1216764 w 4114661"/>
                        <a:gd name="connsiteY13" fmla="*/ 276999 h 276999"/>
                        <a:gd name="connsiteX14" fmla="*/ 546662 w 4114661"/>
                        <a:gd name="connsiteY14" fmla="*/ 276999 h 276999"/>
                        <a:gd name="connsiteX15" fmla="*/ 0 w 4114661"/>
                        <a:gd name="connsiteY15" fmla="*/ 276999 h 276999"/>
                        <a:gd name="connsiteX16" fmla="*/ 0 w 4114661"/>
                        <a:gd name="connsiteY16" fmla="*/ 0 h 276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114661" h="276999" extrusionOk="0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tIns="0" bIns="0" rtlCol="0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PHONE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381ACB-A42F-67FC-CB66-5BC3AF061A83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D875AD-C814-3AFF-BAA6-88510BA994F2}"/>
              </a:ext>
            </a:extLst>
          </p:cNvPr>
          <p:cNvGrpSpPr/>
          <p:nvPr/>
        </p:nvGrpSpPr>
        <p:grpSpPr>
          <a:xfrm>
            <a:off x="7176942" y="5339493"/>
            <a:ext cx="4482214" cy="755183"/>
            <a:chOff x="932468" y="4047756"/>
            <a:chExt cx="4482214" cy="8013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15630-0BB0-A18F-5F48-84B86193B871}"/>
                </a:ext>
              </a:extLst>
            </p:cNvPr>
            <p:cNvSpPr txBox="1"/>
            <p:nvPr/>
          </p:nvSpPr>
          <p:spPr>
            <a:xfrm>
              <a:off x="932468" y="4587853"/>
              <a:ext cx="3782968" cy="26128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</a:t>
              </a:r>
              <a:r>
                <a:rPr lang="en-IN" sz="1600" dirty="0">
                  <a:solidFill>
                    <a:schemeClr val="bg1"/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quiruswealth</a:t>
              </a:r>
              <a:r>
                <a:rPr lang="en-IN" sz="1600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.com</a:t>
              </a:r>
              <a:endPara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48BFE7-DD91-3DB1-1861-1FCA47F0C57E}"/>
                </a:ext>
              </a:extLst>
            </p:cNvPr>
            <p:cNvSpPr txBox="1"/>
            <p:nvPr/>
          </p:nvSpPr>
          <p:spPr>
            <a:xfrm>
              <a:off x="932468" y="4047756"/>
              <a:ext cx="4114661" cy="195963"/>
            </a:xfrm>
            <a:prstGeom prst="rect">
              <a:avLst/>
            </a:prstGeom>
            <a:noFill/>
            <a:ln cap="flat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14661"/>
                        <a:gd name="connsiteY0" fmla="*/ 0 h 276999"/>
                        <a:gd name="connsiteX1" fmla="*/ 546662 w 4114661"/>
                        <a:gd name="connsiteY1" fmla="*/ 0 h 276999"/>
                        <a:gd name="connsiteX2" fmla="*/ 1011031 w 4114661"/>
                        <a:gd name="connsiteY2" fmla="*/ 0 h 276999"/>
                        <a:gd name="connsiteX3" fmla="*/ 1681133 w 4114661"/>
                        <a:gd name="connsiteY3" fmla="*/ 0 h 276999"/>
                        <a:gd name="connsiteX4" fmla="*/ 2227795 w 4114661"/>
                        <a:gd name="connsiteY4" fmla="*/ 0 h 276999"/>
                        <a:gd name="connsiteX5" fmla="*/ 2774457 w 4114661"/>
                        <a:gd name="connsiteY5" fmla="*/ 0 h 276999"/>
                        <a:gd name="connsiteX6" fmla="*/ 3444559 w 4114661"/>
                        <a:gd name="connsiteY6" fmla="*/ 0 h 276999"/>
                        <a:gd name="connsiteX7" fmla="*/ 4114661 w 4114661"/>
                        <a:gd name="connsiteY7" fmla="*/ 0 h 276999"/>
                        <a:gd name="connsiteX8" fmla="*/ 4114661 w 4114661"/>
                        <a:gd name="connsiteY8" fmla="*/ 276999 h 276999"/>
                        <a:gd name="connsiteX9" fmla="*/ 3609146 w 4114661"/>
                        <a:gd name="connsiteY9" fmla="*/ 276999 h 276999"/>
                        <a:gd name="connsiteX10" fmla="*/ 3021337 w 4114661"/>
                        <a:gd name="connsiteY10" fmla="*/ 276999 h 276999"/>
                        <a:gd name="connsiteX11" fmla="*/ 2433528 w 4114661"/>
                        <a:gd name="connsiteY11" fmla="*/ 276999 h 276999"/>
                        <a:gd name="connsiteX12" fmla="*/ 1886866 w 4114661"/>
                        <a:gd name="connsiteY12" fmla="*/ 276999 h 276999"/>
                        <a:gd name="connsiteX13" fmla="*/ 1216764 w 4114661"/>
                        <a:gd name="connsiteY13" fmla="*/ 276999 h 276999"/>
                        <a:gd name="connsiteX14" fmla="*/ 546662 w 4114661"/>
                        <a:gd name="connsiteY14" fmla="*/ 276999 h 276999"/>
                        <a:gd name="connsiteX15" fmla="*/ 0 w 4114661"/>
                        <a:gd name="connsiteY15" fmla="*/ 276999 h 276999"/>
                        <a:gd name="connsiteX16" fmla="*/ 0 w 4114661"/>
                        <a:gd name="connsiteY16" fmla="*/ 0 h 276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114661" h="276999" extrusionOk="0">
                          <a:moveTo>
                            <a:pt x="0" y="0"/>
                          </a:moveTo>
                          <a:cubicBezTo>
                            <a:pt x="149021" y="-4588"/>
                            <a:pt x="435290" y="59473"/>
                            <a:pt x="546662" y="0"/>
                          </a:cubicBezTo>
                          <a:cubicBezTo>
                            <a:pt x="658034" y="-59473"/>
                            <a:pt x="816770" y="43847"/>
                            <a:pt x="1011031" y="0"/>
                          </a:cubicBezTo>
                          <a:cubicBezTo>
                            <a:pt x="1205292" y="-43847"/>
                            <a:pt x="1406880" y="36060"/>
                            <a:pt x="1681133" y="0"/>
                          </a:cubicBezTo>
                          <a:cubicBezTo>
                            <a:pt x="1955386" y="-36060"/>
                            <a:pt x="1984967" y="62704"/>
                            <a:pt x="2227795" y="0"/>
                          </a:cubicBezTo>
                          <a:cubicBezTo>
                            <a:pt x="2470623" y="-62704"/>
                            <a:pt x="2653137" y="65216"/>
                            <a:pt x="2774457" y="0"/>
                          </a:cubicBezTo>
                          <a:cubicBezTo>
                            <a:pt x="2895777" y="-65216"/>
                            <a:pt x="3160176" y="67182"/>
                            <a:pt x="3444559" y="0"/>
                          </a:cubicBezTo>
                          <a:cubicBezTo>
                            <a:pt x="3728942" y="-67182"/>
                            <a:pt x="3867173" y="64973"/>
                            <a:pt x="4114661" y="0"/>
                          </a:cubicBezTo>
                          <a:cubicBezTo>
                            <a:pt x="4131575" y="115394"/>
                            <a:pt x="4103847" y="151375"/>
                            <a:pt x="4114661" y="276999"/>
                          </a:cubicBezTo>
                          <a:cubicBezTo>
                            <a:pt x="3883423" y="336260"/>
                            <a:pt x="3766863" y="261863"/>
                            <a:pt x="3609146" y="276999"/>
                          </a:cubicBezTo>
                          <a:cubicBezTo>
                            <a:pt x="3451429" y="292135"/>
                            <a:pt x="3155969" y="260204"/>
                            <a:pt x="3021337" y="276999"/>
                          </a:cubicBezTo>
                          <a:cubicBezTo>
                            <a:pt x="2886705" y="293794"/>
                            <a:pt x="2640944" y="263146"/>
                            <a:pt x="2433528" y="276999"/>
                          </a:cubicBezTo>
                          <a:cubicBezTo>
                            <a:pt x="2226112" y="290852"/>
                            <a:pt x="2093585" y="213500"/>
                            <a:pt x="1886866" y="276999"/>
                          </a:cubicBezTo>
                          <a:cubicBezTo>
                            <a:pt x="1680147" y="340498"/>
                            <a:pt x="1488004" y="235495"/>
                            <a:pt x="1216764" y="276999"/>
                          </a:cubicBezTo>
                          <a:cubicBezTo>
                            <a:pt x="945524" y="318503"/>
                            <a:pt x="836978" y="265128"/>
                            <a:pt x="546662" y="276999"/>
                          </a:cubicBezTo>
                          <a:cubicBezTo>
                            <a:pt x="256346" y="288870"/>
                            <a:pt x="204936" y="216415"/>
                            <a:pt x="0" y="276999"/>
                          </a:cubicBezTo>
                          <a:cubicBezTo>
                            <a:pt x="-27575" y="183048"/>
                            <a:pt x="11552" y="751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tIns="0" bIns="0" rtlCol="0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WEBSITE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B8933B-0B29-4A39-F85E-B9DFB0ADDFCD}"/>
                </a:ext>
              </a:extLst>
            </p:cNvPr>
            <p:cNvCxnSpPr/>
            <p:nvPr/>
          </p:nvCxnSpPr>
          <p:spPr>
            <a:xfrm>
              <a:off x="1004047" y="4424720"/>
              <a:ext cx="4410635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78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4600" y="689210"/>
            <a:ext cx="537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Debt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2591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3763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38200" y="722308"/>
            <a:ext cx="10692000" cy="684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 </a:t>
            </a:r>
            <a:r>
              <a:rPr lang="en-US" sz="4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Rating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investments across different debt products based on their rating</a:t>
            </a:r>
            <a:endParaRPr lang="en-US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762636"/>
              </p:ext>
            </p:extLst>
          </p:nvPr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1243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investments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across different debt PMS for calculated risks.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 by Type -</a:t>
            </a:r>
          </a:p>
        </p:txBody>
      </p:sp>
    </p:spTree>
    <p:extLst>
      <p:ext uri="{BB962C8B-B14F-4D97-AF65-F5344CB8AC3E}">
        <p14:creationId xmlns:p14="http://schemas.microsoft.com/office/powerpoint/2010/main" val="290800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246F5-7CEE-0DBC-AB4D-F202FA2F3C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01340" y="691450"/>
            <a:ext cx="3503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Holdings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97B095F-C50C-F5DA-1F36-5DA5D7C2E10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484133436"/>
              </p:ext>
            </p:extLst>
          </p:nvPr>
        </p:nvGraphicFramePr>
        <p:xfrm>
          <a:off x="950341" y="1432867"/>
          <a:ext cx="10343620" cy="3983032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997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857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95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81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5812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7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24502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/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/>
          <p:nvPr/>
        </p:nvSpPr>
        <p:spPr>
          <a:xfrm>
            <a:off x="1851057" y="685360"/>
            <a:ext cx="667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Mutual Fund Analysis -</a:t>
            </a:r>
          </a:p>
        </p:txBody>
      </p:sp>
    </p:spTree>
    <p:extLst>
      <p:ext uri="{BB962C8B-B14F-4D97-AF65-F5344CB8AC3E}">
        <p14:creationId xmlns:p14="http://schemas.microsoft.com/office/powerpoint/2010/main" val="78261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4352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MF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954125"/>
              </p:ext>
            </p:extLst>
          </p:nvPr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1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42F1A3A-D012-19CD-7D51-16A7CF0A2A3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0055B65-3509-88AF-1E6F-76C174BDD0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9F67F-8A80-B336-205F-701D84CF0B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C5AD47B-1CA3-AB52-AE4B-7647B0B763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732582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FC2268-5816-7102-884A-EE6C02B6826B}"/>
              </a:ext>
            </a:extLst>
          </p:cNvPr>
          <p:cNvSpPr txBox="1"/>
          <p:nvPr/>
        </p:nvSpPr>
        <p:spPr>
          <a:xfrm>
            <a:off x="2822331" y="710129"/>
            <a:ext cx="8124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Mutual Fund House Break-up</a:t>
            </a:r>
          </a:p>
        </p:txBody>
      </p:sp>
    </p:spTree>
    <p:extLst>
      <p:ext uri="{BB962C8B-B14F-4D97-AF65-F5344CB8AC3E}">
        <p14:creationId xmlns:p14="http://schemas.microsoft.com/office/powerpoint/2010/main" val="304141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8" y="649394"/>
            <a:ext cx="6916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Underlying Debt MF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617010"/>
              </p:ext>
            </p:extLst>
          </p:nvPr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659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88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Rating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0DEA998-C9D6-E881-3914-10E176A2D59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559427269"/>
              </p:ext>
            </p:extLst>
          </p:nvPr>
        </p:nvGraphicFramePr>
        <p:xfrm>
          <a:off x="4551836" y="852350"/>
          <a:ext cx="3822382" cy="1744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2382">
                  <a:extLst>
                    <a:ext uri="{9D8B030D-6E8A-4147-A177-3AD203B41FA5}">
                      <a16:colId xmlns:a16="http://schemas.microsoft.com/office/drawing/2014/main" val="3123676917"/>
                    </a:ext>
                  </a:extLst>
                </a:gridCol>
              </a:tblGrid>
              <a:tr h="581645"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04561"/>
                  </a:ext>
                </a:extLst>
              </a:tr>
              <a:tr h="581645"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825386"/>
                  </a:ext>
                </a:extLst>
              </a:tr>
              <a:tr h="581645"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  <a:effectLst>
                          <a:glow>
                            <a:schemeClr val="accent1">
                              <a:alpha val="40000"/>
                            </a:schemeClr>
                          </a:glow>
                        </a:effectLs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514730"/>
                  </a:ext>
                </a:extLst>
              </a:tr>
            </a:tbl>
          </a:graphicData>
        </a:graphic>
      </p:graphicFrame>
      <p:pic>
        <p:nvPicPr>
          <p:cNvPr id="38" name="Picture 37" descr="A low angle view of a skyscraper&#10;&#10;Description automatically generated">
            <a:extLst>
              <a:ext uri="{FF2B5EF4-FFF2-40B4-BE49-F238E27FC236}">
                <a16:creationId xmlns:a16="http://schemas.microsoft.com/office/drawing/2014/main" id="{F29F7DE5-0109-8D88-C869-7029C78E1D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-1" y="0"/>
            <a:ext cx="3710781" cy="685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D18E626-8FCC-9938-B938-FF6D21B0B9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5421" y="930171"/>
            <a:ext cx="2939936" cy="1278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OF </a:t>
            </a:r>
            <a:r>
              <a:rPr lang="en-US" sz="54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29B26-DCB8-4A9E-27AA-B5AA5BB3AA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10780" y="6267893"/>
            <a:ext cx="8481220" cy="59010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32000" tIns="144000" rIns="180000" bIns="288000" rtlCol="0" anchor="b">
            <a:spAutoFit/>
          </a:bodyPr>
          <a:lstStyle/>
          <a:p>
            <a:endParaRPr lang="en-US" sz="1000" dirty="0">
              <a:solidFill>
                <a:schemeClr val="bg1">
                  <a:lumMod val="8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0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B3950BA-8DBA-617A-BE2E-B380BB51EC0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CD36F32-1F60-2FB3-DE03-28BE45F53A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B1D05-E178-C285-D5AF-397FBE84D3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B1076E4-C460-3E48-3FD6-FDDDD1EAB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414828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7A9CE-0853-34C7-FF08-26F98D37B043}"/>
              </a:ext>
            </a:extLst>
          </p:cNvPr>
          <p:cNvSpPr txBox="1"/>
          <p:nvPr/>
        </p:nvSpPr>
        <p:spPr>
          <a:xfrm>
            <a:off x="1840523" y="673610"/>
            <a:ext cx="6714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Mutual Fund Analysis -</a:t>
            </a:r>
          </a:p>
        </p:txBody>
      </p:sp>
    </p:spTree>
    <p:extLst>
      <p:ext uri="{BB962C8B-B14F-4D97-AF65-F5344CB8AC3E}">
        <p14:creationId xmlns:p14="http://schemas.microsoft.com/office/powerpoint/2010/main" val="391629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9F099B-CBAF-3BC2-2693-AA612F05D8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CC2B008-D8D0-0749-0635-6ABBC23CFC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C0FC1-8319-D498-428B-03B3CEA13E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BA612-A115-B4E9-1131-54A87C8E901C}"/>
              </a:ext>
            </a:extLst>
          </p:cNvPr>
          <p:cNvSpPr txBox="1"/>
          <p:nvPr/>
        </p:nvSpPr>
        <p:spPr>
          <a:xfrm>
            <a:off x="1840523" y="673610"/>
            <a:ext cx="6714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Mutual Fund Analysis -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E08DFE4-C414-6CBA-5939-380B48B51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500918"/>
              </p:ext>
            </p:extLst>
          </p:nvPr>
        </p:nvGraphicFramePr>
        <p:xfrm>
          <a:off x="1279482" y="1763234"/>
          <a:ext cx="9633033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0070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8DE5594-DCDA-C9A1-E8D1-B8A0475B149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D66FE21-F77F-BFAA-1E0E-215695B0DA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53B3E-0851-2446-C8E5-AA2E51A0EA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0EFD277-D0B6-DD69-2CD0-F29CC17CC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38652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F8114-0067-8B38-0674-CFB51BA5542D}"/>
              </a:ext>
            </a:extLst>
          </p:cNvPr>
          <p:cNvSpPr txBox="1"/>
          <p:nvPr/>
        </p:nvSpPr>
        <p:spPr>
          <a:xfrm>
            <a:off x="1881831" y="673610"/>
            <a:ext cx="665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Mutual Fund Analysis -</a:t>
            </a:r>
          </a:p>
        </p:txBody>
      </p:sp>
    </p:spTree>
    <p:extLst>
      <p:ext uri="{BB962C8B-B14F-4D97-AF65-F5344CB8AC3E}">
        <p14:creationId xmlns:p14="http://schemas.microsoft.com/office/powerpoint/2010/main" val="379655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C1B84-F2C3-AC5C-D5D4-DB3DBB56C0E2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DB8B98-A43D-E150-06FA-DDEDA60A808E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177D12-0419-E3CE-D1D0-46EE99B4D8CA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333472A7-6598-D7F1-FFAF-4803E7DB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E601CD-D134-AB00-D2B3-C63640013C76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46CAE-3B1F-D269-9EAA-359E949C4778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744E31EA-90C7-B1EC-EECC-B66024CF1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22" name="Table Placeholder 3">
            <a:extLst>
              <a:ext uri="{FF2B5EF4-FFF2-40B4-BE49-F238E27FC236}">
                <a16:creationId xmlns:a16="http://schemas.microsoft.com/office/drawing/2014/main" id="{69F7F188-541C-FCDD-630D-09AEC0D550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895331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48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85607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FF92B6-85EA-583A-8C38-ED11DED8EA08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81C444-F853-1C7F-4717-C851C54ACC8B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20F6CF-BB46-24F9-36CF-6AA5B876EDB8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B409DCDB-82E6-DC83-B785-211B06477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34FE10-DBE8-147E-1460-9137FCD04A41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6B0756-532F-2B68-8FB0-1E8FEF190C04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ED274BBD-648A-57DC-B8A3-6EF6F0202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AFE2145C-9B2D-0479-F1F6-AC74CDAF8D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222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162513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7C5E27-24E9-B8AF-2471-EA42E4C4EE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F6DD0A-18BF-DB7A-E279-23EC5DFF93F8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CF4581-29B6-B71E-C287-5C3A53C1D6DD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86F0C840-64CC-665D-C5AA-736B64EA8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5328AF-4C35-259A-6EC7-17D34F734713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40496F-1B43-ED2A-4299-AA9E550CFD66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6D19D2B-2D93-A3AA-403A-4C8A56B95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DCD0E1B6-F091-9DB1-B859-D44E500A7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3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14917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r>
                <a:rPr lang="en-US" sz="2800" dirty="0"/>
                <a:t>PORTFOLIO OVERVIEW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rgbClr val="FFD191"/>
                    </a:solidFill>
                  </a:rPr>
                  <a:t>01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E8F61DDF-8C94-1073-98AA-5D7E5D0831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2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44285"/>
              </p:ext>
            </p:extLst>
          </p:nvPr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82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51560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8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44357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66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35492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22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551452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501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32389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38200" y="722308"/>
            <a:ext cx="10692000" cy="684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 </a:t>
            </a:r>
            <a:r>
              <a:rPr lang="en-US" sz="4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B32F7-38B3-306B-5586-F4A7E293792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69306" y="1941199"/>
            <a:ext cx="2743987" cy="1068059"/>
            <a:chOff x="838199" y="1941199"/>
            <a:chExt cx="2743987" cy="1068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011D7-91ED-73BD-64C1-E0B2D984ECF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639926"/>
              <a:ext cx="2743986" cy="369332"/>
            </a:xfrm>
            <a:prstGeom prst="rect">
              <a:avLst/>
            </a:prstGeom>
            <a:gradFill>
              <a:gsLst>
                <a:gs pos="0">
                  <a:srgbClr val="9E8355"/>
                </a:gs>
                <a:gs pos="100000">
                  <a:srgbClr val="D3BF9D"/>
                </a:gs>
              </a:gsLst>
              <a:path path="circle">
                <a:fillToRect r="100000" b="100000"/>
              </a:path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Current Value</a:t>
              </a:r>
              <a:endParaRPr lang="en-US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F016037-5C9F-8773-D79D-0FCFF2886B1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199" y="1941199"/>
              <a:ext cx="2743987" cy="68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4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36CB55-F2C5-4BEC-8574-20CA526EB5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69308" y="3680622"/>
            <a:ext cx="2743987" cy="1068059"/>
            <a:chOff x="838199" y="1941199"/>
            <a:chExt cx="2743987" cy="10680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1B0906-13C2-62D2-80F6-7CB36242E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200" y="2639926"/>
              <a:ext cx="2743986" cy="369332"/>
            </a:xfrm>
            <a:prstGeom prst="rect">
              <a:avLst/>
            </a:prstGeom>
            <a:gradFill>
              <a:gsLst>
                <a:gs pos="0">
                  <a:srgbClr val="9E8355"/>
                </a:gs>
                <a:gs pos="100000">
                  <a:srgbClr val="D3BF9D"/>
                </a:gs>
              </a:gsLst>
              <a:path path="circle">
                <a:fillToRect r="100000" b="100000"/>
              </a:path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Invested Value</a:t>
              </a:r>
              <a:endParaRPr lang="en-US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1180DF7-21D3-9BD4-A4B5-A11FFB4429A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8199" y="1941199"/>
              <a:ext cx="2743987" cy="684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4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FD5004-912E-A188-52EB-5E55F199EE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95381" y="2209702"/>
            <a:ext cx="2469485" cy="786059"/>
            <a:chOff x="5689777" y="3337851"/>
            <a:chExt cx="2469485" cy="786059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AC77655-A2A8-3FEF-91E6-1ACFED5140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DD69DCC5-1C76-F3C5-4DB3-4986FED67F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FFD09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Realised Return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C78800-5A53-5B6D-04DB-FE54B7284C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15476" y="4057383"/>
            <a:ext cx="2469485" cy="786059"/>
            <a:chOff x="5689777" y="3337851"/>
            <a:chExt cx="2469485" cy="786059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EE093FF8-3C6D-9BF0-285C-48C33A1DCC5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96DEA142-0E5F-533F-1A4E-F8E285AA11F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FFD09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Unrealised Return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772402-3C86-0884-2F98-9BD291B07D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85986" y="2209702"/>
            <a:ext cx="2469485" cy="786059"/>
            <a:chOff x="5689777" y="3337851"/>
            <a:chExt cx="2469485" cy="786059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129EE0B-5585-AFF5-8F8C-E4913E3B368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D7495A11-6E88-B500-BE52-62CFFAEA7C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FFD09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Return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2FB0BE-10F2-E479-65FA-704B7A2CB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891294" y="4076553"/>
            <a:ext cx="2469485" cy="786059"/>
            <a:chOff x="5689777" y="3337851"/>
            <a:chExt cx="2469485" cy="786059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84CD9CE-EBDA-A984-ECA4-72E48931004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337851"/>
              <a:ext cx="2188132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B0C1EC7-8074-BBB2-8823-E24567B7C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9777" y="3754577"/>
              <a:ext cx="2469485" cy="3693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FFD09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XIRR</a:t>
              </a:r>
            </a:p>
          </p:txBody>
        </p:sp>
      </p:grpSp>
      <p:pic>
        <p:nvPicPr>
          <p:cNvPr id="38" name="Graphic 37" descr="Information outline">
            <a:extLst>
              <a:ext uri="{FF2B5EF4-FFF2-40B4-BE49-F238E27FC236}">
                <a16:creationId xmlns:a16="http://schemas.microsoft.com/office/drawing/2014/main" id="{86AA149A-A0BE-7AE0-BA72-187522E7B2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5219672"/>
            <a:ext cx="167696" cy="1676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00045CC-216C-CB34-A7E9-66592F9F7A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497" y="5213869"/>
            <a:ext cx="11414703" cy="424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800" dirty="0">
              <a:solidFill>
                <a:schemeClr val="bg1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2F15E067-9CBF-4557-AD9C-4F3582D99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008" y="4594097"/>
            <a:ext cx="167696" cy="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36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128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063323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61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625517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investments across different debt PMS based on their rating</a:t>
            </a:r>
            <a:endParaRPr lang="en-US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53FF28E-3B7D-CF6D-6E30-40372513C991}"/>
              </a:ext>
            </a:extLst>
          </p:cNvPr>
          <p:cNvSpPr txBox="1"/>
          <p:nvPr/>
        </p:nvSpPr>
        <p:spPr>
          <a:xfrm>
            <a:off x="3614737" y="673610"/>
            <a:ext cx="4940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PMS Analysis -</a:t>
            </a:r>
          </a:p>
        </p:txBody>
      </p:sp>
    </p:spTree>
    <p:extLst>
      <p:ext uri="{BB962C8B-B14F-4D97-AF65-F5344CB8AC3E}">
        <p14:creationId xmlns:p14="http://schemas.microsoft.com/office/powerpoint/2010/main" val="746096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investments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across different debt PMS for calculated risks.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573873"/>
              </p:ext>
            </p:extLst>
          </p:nvPr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 by Type -</a:t>
            </a:r>
          </a:p>
        </p:txBody>
      </p:sp>
    </p:spTree>
    <p:extLst>
      <p:ext uri="{BB962C8B-B14F-4D97-AF65-F5344CB8AC3E}">
        <p14:creationId xmlns:p14="http://schemas.microsoft.com/office/powerpoint/2010/main" val="2301455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502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PMS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/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11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2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investments across different debt </a:t>
            </a:r>
            <a:r>
              <a:rPr lang="en-IN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AIF </a:t>
            </a:r>
            <a:r>
              <a:rPr lang="en-IN" dirty="0">
                <a:solidFill>
                  <a:schemeClr val="bg1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based on their rating</a:t>
            </a:r>
            <a:endParaRPr lang="en-US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702510-A2C3-ADAD-9E4A-506FDFACD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113015"/>
              </p:ext>
            </p:extLst>
          </p:nvPr>
        </p:nvGraphicFramePr>
        <p:xfrm>
          <a:off x="1082974" y="1763233"/>
          <a:ext cx="10026050" cy="3900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948FB3-70D1-F84F-7C38-47F1F1081F15}"/>
              </a:ext>
            </a:extLst>
          </p:cNvPr>
          <p:cNvSpPr txBox="1"/>
          <p:nvPr/>
        </p:nvSpPr>
        <p:spPr>
          <a:xfrm>
            <a:off x="3986213" y="673610"/>
            <a:ext cx="4568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AIF Analysis -</a:t>
            </a:r>
          </a:p>
        </p:txBody>
      </p:sp>
    </p:spTree>
    <p:extLst>
      <p:ext uri="{BB962C8B-B14F-4D97-AF65-F5344CB8AC3E}">
        <p14:creationId xmlns:p14="http://schemas.microsoft.com/office/powerpoint/2010/main" val="34969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 </a:t>
            </a:r>
            <a:r>
              <a:rPr lang="en-US" sz="4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7E1435A-18EC-2015-89B5-5900B999F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299097"/>
              </p:ext>
            </p:extLst>
          </p:nvPr>
        </p:nvGraphicFramePr>
        <p:xfrm>
          <a:off x="997624" y="2027874"/>
          <a:ext cx="10196749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53993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Distribution of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investments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across different debt 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AIF 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calculated risks.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021803"/>
              </p:ext>
            </p:extLst>
          </p:nvPr>
        </p:nvGraphicFramePr>
        <p:xfrm>
          <a:off x="1615866" y="2023302"/>
          <a:ext cx="8389780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A70A44-AB06-5C91-A744-8E72051712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35581" y="686016"/>
            <a:ext cx="471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 by Type -</a:t>
            </a:r>
          </a:p>
        </p:txBody>
      </p:sp>
    </p:spTree>
    <p:extLst>
      <p:ext uri="{BB962C8B-B14F-4D97-AF65-F5344CB8AC3E}">
        <p14:creationId xmlns:p14="http://schemas.microsoft.com/office/powerpoint/2010/main" val="75001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173F-FA7A-8678-3941-C78C40251C1A}"/>
              </a:ext>
            </a:extLst>
          </p:cNvPr>
          <p:cNvSpPr txBox="1"/>
          <p:nvPr/>
        </p:nvSpPr>
        <p:spPr>
          <a:xfrm>
            <a:off x="4800599" y="685596"/>
            <a:ext cx="4352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Debt AIF Holdings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181B4-3EEE-3518-4346-C76696E1143A}"/>
              </a:ext>
            </a:extLst>
          </p:cNvPr>
          <p:cNvGraphicFramePr>
            <a:graphicFrameLocks/>
          </p:cNvGraphicFramePr>
          <p:nvPr/>
        </p:nvGraphicFramePr>
        <p:xfrm>
          <a:off x="13445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324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02181-3727-5452-2CF4-B06E6A44F1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84E44B-9142-09F3-4D5E-96B9C5A646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r>
                <a:rPr lang="en-US" sz="2800" dirty="0"/>
                <a:t>OVERALL EQUITY ANALYSIS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01DFA-0E47-E9D1-D553-72DF1BA8386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674745" y="2564617"/>
              <a:ext cx="851338" cy="707886"/>
              <a:chOff x="5491655" y="1944414"/>
              <a:chExt cx="851338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78A9D-C2BB-C7D0-B871-0049368E931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1655" y="1944414"/>
                <a:ext cx="8513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000" dirty="0">
                  <a:solidFill>
                    <a:srgbClr val="FFD191"/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9B0A6E-8BF1-F5F3-05FF-237FB4658D6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5633545" y="2649202"/>
                <a:ext cx="567558" cy="0"/>
              </a:xfrm>
              <a:prstGeom prst="line">
                <a:avLst/>
              </a:prstGeom>
              <a:ln w="31750">
                <a:solidFill>
                  <a:srgbClr val="FFD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9D1884E-908F-DF02-166C-521D0F0705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6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2145323" y="689210"/>
            <a:ext cx="574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Equity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663304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61563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2145323" y="689210"/>
            <a:ext cx="5748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Equity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724860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9315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769014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/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78369" y="685360"/>
            <a:ext cx="5746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Overall Equity Analysis -</a:t>
            </a:r>
          </a:p>
        </p:txBody>
      </p:sp>
    </p:spTree>
    <p:extLst>
      <p:ext uri="{BB962C8B-B14F-4D97-AF65-F5344CB8AC3E}">
        <p14:creationId xmlns:p14="http://schemas.microsoft.com/office/powerpoint/2010/main" val="4113404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246F5-7CEE-0DBC-AB4D-F202FA2F3C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01340" y="691450"/>
            <a:ext cx="3801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Holdings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97B095F-C50C-F5DA-1F36-5DA5D7C2E10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863423488"/>
              </p:ext>
            </p:extLst>
          </p:nvPr>
        </p:nvGraphicFramePr>
        <p:xfrm>
          <a:off x="950341" y="1432867"/>
          <a:ext cx="10343620" cy="3983032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997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3229857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13995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81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5812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Product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84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734593" y="855709"/>
            <a:ext cx="3331029" cy="684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Stocks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289398-755B-CCD5-744A-ABE1F1727CC7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038577898"/>
              </p:ext>
            </p:extLst>
          </p:nvPr>
        </p:nvGraphicFramePr>
        <p:xfrm>
          <a:off x="1013842" y="1487863"/>
          <a:ext cx="10243672" cy="393224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46528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517513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26087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0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0958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0922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53415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4350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8264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415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3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1236133" y="710129"/>
            <a:ext cx="716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Mutual Fund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23197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6239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Portfolio </a:t>
            </a:r>
            <a:r>
              <a:rPr lang="en-US" sz="4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0A9AE2-A981-2CE5-AEC6-389C46CC087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321504042"/>
              </p:ext>
            </p:extLst>
          </p:nvPr>
        </p:nvGraphicFramePr>
        <p:xfrm>
          <a:off x="1119010" y="1574392"/>
          <a:ext cx="9953978" cy="232591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31072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44631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196936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Holdings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Portfolio Value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647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4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45648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1327750" y="685360"/>
            <a:ext cx="7196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Mutual Fund Analysis -</a:t>
            </a:r>
          </a:p>
        </p:txBody>
      </p:sp>
    </p:spTree>
    <p:extLst>
      <p:ext uri="{BB962C8B-B14F-4D97-AF65-F5344CB8AC3E}">
        <p14:creationId xmlns:p14="http://schemas.microsoft.com/office/powerpoint/2010/main" val="896158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1061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788599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986497" y="698422"/>
            <a:ext cx="8541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Mutual Fund House Break-up</a:t>
            </a:r>
          </a:p>
        </p:txBody>
      </p:sp>
    </p:spTree>
    <p:extLst>
      <p:ext uri="{BB962C8B-B14F-4D97-AF65-F5344CB8AC3E}">
        <p14:creationId xmlns:p14="http://schemas.microsoft.com/office/powerpoint/2010/main" val="4051529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EFE1-7595-8A48-4EC6-6D5BC2F9FABB}"/>
              </a:ext>
            </a:extLst>
          </p:cNvPr>
          <p:cNvSpPr txBox="1">
            <a:spLocks/>
          </p:cNvSpPr>
          <p:nvPr/>
        </p:nvSpPr>
        <p:spPr>
          <a:xfrm>
            <a:off x="4031337" y="601241"/>
            <a:ext cx="689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Mutual Fund Holdings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409319"/>
              </p:ext>
            </p:extLst>
          </p:nvPr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36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0" y="659108"/>
            <a:ext cx="6421354" cy="6840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Mutual Fund Stocks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289398-755B-CCD5-744A-ABE1F1727CC7}"/>
              </a:ext>
            </a:extLst>
          </p:cNvPr>
          <p:cNvGraphicFramePr>
            <a:graphicFrameLocks noGrp="1" noDrilldown="1" noMove="1" noResize="1"/>
          </p:cNvGraphicFramePr>
          <p:nvPr/>
        </p:nvGraphicFramePr>
        <p:xfrm>
          <a:off x="1013842" y="1487863"/>
          <a:ext cx="10243672" cy="393224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465285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517513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226087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0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 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434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2744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0958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09227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53415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43501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82642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3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035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6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03446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22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597078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0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1FAFCF6-A189-174E-69E9-EEA60B59B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94179"/>
              </p:ext>
            </p:extLst>
          </p:nvPr>
        </p:nvGraphicFramePr>
        <p:xfrm>
          <a:off x="994792" y="2070958"/>
          <a:ext cx="10072866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611072E-1071-B913-05FF-078CB29C1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054806" y="855709"/>
            <a:ext cx="4138534" cy="684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 </a:t>
            </a:r>
            <a:r>
              <a:rPr lang="en-US" sz="4000" dirty="0">
                <a:solidFill>
                  <a:srgbClr val="FFD09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0947" y="5663380"/>
            <a:ext cx="11526253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250427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1987097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857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1857667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2087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11592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72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933206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618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3363221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EEC5A-E80F-124D-0AEA-1BEDE920D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3743" y="1393902"/>
            <a:ext cx="9260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Key entities or companies with significant holdings, impacting investment performance.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2B2D5B-8FD3-A859-378E-468991255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858887"/>
              </p:ext>
            </p:extLst>
          </p:nvPr>
        </p:nvGraphicFramePr>
        <p:xfrm>
          <a:off x="1279482" y="1763234"/>
          <a:ext cx="9633033" cy="356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CDC9F94-7170-89E2-F133-01E62C3D55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3585" y="674577"/>
            <a:ext cx="1844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Issuers</a:t>
            </a:r>
          </a:p>
        </p:txBody>
      </p:sp>
    </p:spTree>
    <p:extLst>
      <p:ext uri="{BB962C8B-B14F-4D97-AF65-F5344CB8AC3E}">
        <p14:creationId xmlns:p14="http://schemas.microsoft.com/office/powerpoint/2010/main" val="1059032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456489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80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778200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66CB8-FD1D-ED70-07DF-828E3B3ED679}"/>
              </a:ext>
            </a:extLst>
          </p:cNvPr>
          <p:cNvGrpSpPr/>
          <p:nvPr/>
        </p:nvGrpSpPr>
        <p:grpSpPr>
          <a:xfrm>
            <a:off x="341661" y="1598073"/>
            <a:ext cx="11210307" cy="394656"/>
            <a:chOff x="309005" y="1393969"/>
            <a:chExt cx="10611548" cy="394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FB3FC-7645-521C-EA74-8B5FDDC2FD39}"/>
                </a:ext>
              </a:extLst>
            </p:cNvPr>
            <p:cNvGrpSpPr/>
            <p:nvPr/>
          </p:nvGrpSpPr>
          <p:grpSpPr>
            <a:xfrm>
              <a:off x="309005" y="1393969"/>
              <a:ext cx="4932468" cy="393825"/>
              <a:chOff x="1504335" y="2112897"/>
              <a:chExt cx="2606925" cy="259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DFB33B-9AA2-6F7B-8799-80DB428F569E}"/>
                  </a:ext>
                </a:extLst>
              </p:cNvPr>
              <p:cNvSpPr/>
              <p:nvPr/>
            </p:nvSpPr>
            <p:spPr>
              <a:xfrm>
                <a:off x="1504335" y="2123119"/>
                <a:ext cx="144000" cy="144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505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 Placeholder 1">
                <a:extLst>
                  <a:ext uri="{FF2B5EF4-FFF2-40B4-BE49-F238E27FC236}">
                    <a16:creationId xmlns:a16="http://schemas.microsoft.com/office/drawing/2014/main" id="{7525BBD3-A007-8379-5B18-79B2D8BE5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735" y="2112897"/>
                <a:ext cx="2466525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 &amp; funds which are also present in the portfolio.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7706B0-8006-85F1-2033-3835FA9FEDC4}"/>
                </a:ext>
              </a:extLst>
            </p:cNvPr>
            <p:cNvGrpSpPr/>
            <p:nvPr/>
          </p:nvGrpSpPr>
          <p:grpSpPr>
            <a:xfrm>
              <a:off x="5422531" y="1394800"/>
              <a:ext cx="5498022" cy="393825"/>
              <a:chOff x="1511882" y="2193183"/>
              <a:chExt cx="2994979" cy="2590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9FD4DE-9927-6FE8-00E9-0A1268B9EA2E}"/>
                  </a:ext>
                </a:extLst>
              </p:cNvPr>
              <p:cNvSpPr/>
              <p:nvPr/>
            </p:nvSpPr>
            <p:spPr>
              <a:xfrm>
                <a:off x="1511882" y="2196033"/>
                <a:ext cx="144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6070B33-33C3-A2A8-3B91-7CDC5A2C3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882" y="2193183"/>
                <a:ext cx="2850979" cy="25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Whitelisted Funds</a:t>
                </a:r>
              </a:p>
            </p:txBody>
          </p:sp>
        </p:grpSp>
      </p:grp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7E459B1E-A6DE-18E8-A01A-CCDE8B73E618}"/>
              </a:ext>
            </a:extLst>
          </p:cNvPr>
          <p:cNvGraphicFramePr>
            <a:graphicFrameLocks/>
          </p:cNvGraphicFramePr>
          <p:nvPr/>
        </p:nvGraphicFramePr>
        <p:xfrm>
          <a:off x="309004" y="2007437"/>
          <a:ext cx="11578195" cy="3500484"/>
        </p:xfrm>
        <a:graphic>
          <a:graphicData uri="http://schemas.openxmlformats.org/drawingml/2006/table">
            <a:tbl>
              <a:tblPr firstRow="1" lastRow="1" bandRow="1">
                <a:solidFill>
                  <a:srgbClr val="232323"/>
                </a:solidFill>
                <a:tableStyleId>{5C22544A-7EE6-4342-B048-85BDC9FD1C3A}</a:tableStyleId>
              </a:tblPr>
              <a:tblGrid>
                <a:gridCol w="408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9706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Investment Name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Amount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Portfolio Weight 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 Month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 Year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Std Dev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r>
                        <a:rPr sz="12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Sharpe Ratio</a:t>
                      </a:r>
                    </a:p>
                  </a:txBody>
                  <a:tcPr marL="45720" marT="32004" marB="320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3622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002789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59594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3863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33688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2860"/>
                  </a:ext>
                </a:extLst>
              </a:tr>
              <a:tr h="272798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80000" marR="1828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1828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R="457200" marT="22860" marB="22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91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304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072870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921861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25F162-380B-87EA-9B11-C66C82718AF7}"/>
              </a:ext>
            </a:extLst>
          </p:cNvPr>
          <p:cNvSpPr txBox="1">
            <a:spLocks/>
          </p:cNvSpPr>
          <p:nvPr/>
        </p:nvSpPr>
        <p:spPr>
          <a:xfrm>
            <a:off x="2956697" y="691518"/>
            <a:ext cx="5301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PMS Analysis -</a:t>
            </a:r>
          </a:p>
        </p:txBody>
      </p:sp>
    </p:spTree>
    <p:extLst>
      <p:ext uri="{BB962C8B-B14F-4D97-AF65-F5344CB8AC3E}">
        <p14:creationId xmlns:p14="http://schemas.microsoft.com/office/powerpoint/2010/main" val="2317832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055701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871789" y="685360"/>
            <a:ext cx="52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PMS Analysis -</a:t>
            </a:r>
          </a:p>
        </p:txBody>
      </p:sp>
    </p:spTree>
    <p:extLst>
      <p:ext uri="{BB962C8B-B14F-4D97-AF65-F5344CB8AC3E}">
        <p14:creationId xmlns:p14="http://schemas.microsoft.com/office/powerpoint/2010/main" val="18345709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1B5BA1-BDDF-B95E-6A6C-D87D17FB2935}"/>
              </a:ext>
            </a:extLst>
          </p:cNvPr>
          <p:cNvSpPr txBox="1">
            <a:spLocks/>
          </p:cNvSpPr>
          <p:nvPr/>
        </p:nvSpPr>
        <p:spPr>
          <a:xfrm>
            <a:off x="4083590" y="588178"/>
            <a:ext cx="5084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PMS Holdings</a:t>
            </a:r>
          </a:p>
        </p:txBody>
      </p:sp>
    </p:spTree>
    <p:extLst>
      <p:ext uri="{BB962C8B-B14F-4D97-AF65-F5344CB8AC3E}">
        <p14:creationId xmlns:p14="http://schemas.microsoft.com/office/powerpoint/2010/main" val="2521284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7" y="649394"/>
            <a:ext cx="7648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Underlying Equity PMS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46257"/>
              </p:ext>
            </p:extLst>
          </p:nvPr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958442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41109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Capitalization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6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E42A3B-AA06-C0F8-49E6-E4C6EEB56B7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301255217"/>
              </p:ext>
            </p:extLst>
          </p:nvPr>
        </p:nvGraphicFramePr>
        <p:xfrm>
          <a:off x="839079" y="1501991"/>
          <a:ext cx="10240609" cy="39438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09862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452900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534920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76334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335731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253713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277149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9290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65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D9F1E-3D3B-9726-626C-D0C2EE7AD4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5E8EB-B14A-8B05-0510-E3EAE5EE4E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1560" y="673044"/>
            <a:ext cx="41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 Holdings</a:t>
            </a:r>
          </a:p>
        </p:txBody>
      </p:sp>
    </p:spTree>
    <p:extLst>
      <p:ext uri="{BB962C8B-B14F-4D97-AF65-F5344CB8AC3E}">
        <p14:creationId xmlns:p14="http://schemas.microsoft.com/office/powerpoint/2010/main" val="4210824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59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1DAF-133A-5256-FAA6-F39A570E96C3}"/>
              </a:ext>
            </a:extLst>
          </p:cNvPr>
          <p:cNvSpPr txBox="1">
            <a:spLocks/>
          </p:cNvSpPr>
          <p:nvPr/>
        </p:nvSpPr>
        <p:spPr>
          <a:xfrm>
            <a:off x="3100388" y="710129"/>
            <a:ext cx="5301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AIF Analysis -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91404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23763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661109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9DA86A-5809-A762-D962-31C47E81FCC7}"/>
              </a:ext>
            </a:extLst>
          </p:cNvPr>
          <p:cNvSpPr txBox="1">
            <a:spLocks/>
          </p:cNvSpPr>
          <p:nvPr/>
        </p:nvSpPr>
        <p:spPr>
          <a:xfrm>
            <a:off x="3122163" y="685360"/>
            <a:ext cx="498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AIF Analysis -</a:t>
            </a:r>
          </a:p>
        </p:txBody>
      </p:sp>
    </p:spTree>
    <p:extLst>
      <p:ext uri="{BB962C8B-B14F-4D97-AF65-F5344CB8AC3E}">
        <p14:creationId xmlns:p14="http://schemas.microsoft.com/office/powerpoint/2010/main" val="6033015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EFE1-7595-8A48-4EC6-6D5BC2F9FABB}"/>
              </a:ext>
            </a:extLst>
          </p:cNvPr>
          <p:cNvSpPr txBox="1">
            <a:spLocks/>
          </p:cNvSpPr>
          <p:nvPr/>
        </p:nvSpPr>
        <p:spPr>
          <a:xfrm>
            <a:off x="4031338" y="601241"/>
            <a:ext cx="5084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Equity AIF Holdings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0015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BBCE07-41D8-0FC9-417B-3A5548A12F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E39C42E-3A47-71FE-DDC9-FBBF3EBD4A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E5D3-920C-4E08-1C49-87D000CA94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B0216-6694-273E-BFB5-33C60243915E}"/>
              </a:ext>
            </a:extLst>
          </p:cNvPr>
          <p:cNvSpPr txBox="1"/>
          <p:nvPr/>
        </p:nvSpPr>
        <p:spPr>
          <a:xfrm>
            <a:off x="3618038" y="649394"/>
            <a:ext cx="736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Underlying Equity AIF Holdings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197C68-EEC1-FC66-58F1-60EC1941F48E}"/>
              </a:ext>
            </a:extLst>
          </p:cNvPr>
          <p:cNvGraphicFramePr>
            <a:graphicFrameLocks/>
          </p:cNvGraphicFramePr>
          <p:nvPr/>
        </p:nvGraphicFramePr>
        <p:xfrm>
          <a:off x="925195" y="1354040"/>
          <a:ext cx="10342986" cy="407177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4631713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2958442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41109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341734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302403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Sector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Capitalization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777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43223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78800"/>
                  </a:ext>
                </a:extLst>
              </a:tr>
              <a:tr h="376937">
                <a:tc>
                  <a:txBody>
                    <a:bodyPr/>
                    <a:lstStyle/>
                    <a:p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48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EFF3F-1D38-02A4-F7EA-ED3FB872A49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5903" y="995855"/>
            <a:ext cx="6800193" cy="4866290"/>
            <a:chOff x="2695903" y="995855"/>
            <a:chExt cx="6800193" cy="48662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BE2A5-98A8-5B56-5334-207160CF99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5903" y="995855"/>
              <a:ext cx="6800193" cy="486629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56000"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16650-6D1C-26FD-A4A9-65B5E1EB9B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816635" y="3269405"/>
              <a:ext cx="567558" cy="0"/>
            </a:xfrm>
            <a:prstGeom prst="line">
              <a:avLst/>
            </a:prstGeom>
            <a:ln w="31750">
              <a:solidFill>
                <a:srgbClr val="FFD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F14D88-93FD-F421-DDEB-0DACF4FA6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7" y="1767700"/>
            <a:ext cx="2377843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247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9DEF0-4AEF-6552-7DAD-4F1E3CCAD3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5A1FE7-0C58-AB18-19D5-12D32587F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09270"/>
              </p:ext>
            </p:extLst>
          </p:nvPr>
        </p:nvGraphicFramePr>
        <p:xfrm>
          <a:off x="1082974" y="1418015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D1F3BE-8AB1-8E29-CC65-FCE73A6E870A}"/>
              </a:ext>
            </a:extLst>
          </p:cNvPr>
          <p:cNvSpPr txBox="1">
            <a:spLocks/>
          </p:cNvSpPr>
          <p:nvPr/>
        </p:nvSpPr>
        <p:spPr>
          <a:xfrm>
            <a:off x="2711220" y="710129"/>
            <a:ext cx="547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Equity Analysis -</a:t>
            </a:r>
          </a:p>
        </p:txBody>
      </p:sp>
    </p:spTree>
    <p:extLst>
      <p:ext uri="{BB962C8B-B14F-4D97-AF65-F5344CB8AC3E}">
        <p14:creationId xmlns:p14="http://schemas.microsoft.com/office/powerpoint/2010/main" val="399895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26D03A-FF39-D807-5AD8-4CDB8A5DD278}"/>
              </a:ext>
            </a:extLst>
          </p:cNvPr>
          <p:cNvSpPr txBox="1">
            <a:spLocks/>
          </p:cNvSpPr>
          <p:nvPr/>
        </p:nvSpPr>
        <p:spPr>
          <a:xfrm>
            <a:off x="8528538" y="735370"/>
            <a:ext cx="1934308" cy="68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BE06BE-4430-D02D-F9B6-2F458013B4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405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564BD43-557F-C43F-4E55-D7C12040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0F8B-FC4F-B148-227D-21EB011F44D6}"/>
              </a:ext>
            </a:extLst>
          </p:cNvPr>
          <p:cNvSpPr txBox="1">
            <a:spLocks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ADE59-F638-EFBC-C1A3-28FC378BE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781935"/>
              </p:ext>
            </p:extLst>
          </p:nvPr>
        </p:nvGraphicFramePr>
        <p:xfrm>
          <a:off x="838200" y="1406308"/>
          <a:ext cx="10026050" cy="425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ED0275-3D7D-CD21-E55C-EF9FE399DEA2}"/>
              </a:ext>
            </a:extLst>
          </p:cNvPr>
          <p:cNvSpPr txBox="1">
            <a:spLocks/>
          </p:cNvSpPr>
          <p:nvPr/>
        </p:nvSpPr>
        <p:spPr>
          <a:xfrm>
            <a:off x="2657475" y="685360"/>
            <a:ext cx="5469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Equity Analysis -</a:t>
            </a:r>
          </a:p>
        </p:txBody>
      </p:sp>
    </p:spTree>
    <p:extLst>
      <p:ext uri="{BB962C8B-B14F-4D97-AF65-F5344CB8AC3E}">
        <p14:creationId xmlns:p14="http://schemas.microsoft.com/office/powerpoint/2010/main" val="1838739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5A35F4-2AB0-B2C4-40FA-99B30D35B05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B40469-0A71-73C7-2905-50C0A59674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C71CE-08F1-53C7-3C99-8A743E079E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005" y="5663380"/>
            <a:ext cx="11578195" cy="943797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CC8CF-02C4-8AEB-4A95-876316D75D5D}"/>
              </a:ext>
            </a:extLst>
          </p:cNvPr>
          <p:cNvGraphicFramePr>
            <a:graphicFrameLocks/>
          </p:cNvGraphicFramePr>
          <p:nvPr/>
        </p:nvGraphicFramePr>
        <p:xfrm>
          <a:off x="132020" y="1501474"/>
          <a:ext cx="11578197" cy="3693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939941">
                  <a:extLst>
                    <a:ext uri="{9D8B030D-6E8A-4147-A177-3AD203B41FA5}">
                      <a16:colId xmlns:a16="http://schemas.microsoft.com/office/drawing/2014/main" val="1833245817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70987768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98430390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54381432"/>
                    </a:ext>
                  </a:extLst>
                </a:gridCol>
                <a:gridCol w="1241659">
                  <a:extLst>
                    <a:ext uri="{9D8B030D-6E8A-4147-A177-3AD203B41FA5}">
                      <a16:colId xmlns:a16="http://schemas.microsoft.com/office/drawing/2014/main" val="3502717875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1359522504"/>
                    </a:ext>
                  </a:extLst>
                </a:gridCol>
                <a:gridCol w="1131578">
                  <a:extLst>
                    <a:ext uri="{9D8B030D-6E8A-4147-A177-3AD203B41FA5}">
                      <a16:colId xmlns:a16="http://schemas.microsoft.com/office/drawing/2014/main" val="830565788"/>
                    </a:ext>
                  </a:extLst>
                </a:gridCol>
              </a:tblGrid>
              <a:tr h="256450"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Current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Invested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</a:rPr>
                        <a:t>Total returns</a:t>
                      </a:r>
                      <a:endParaRPr lang="en-US" sz="1200" b="0" i="0" dirty="0">
                        <a:ln>
                          <a:noFill/>
                        </a:ln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Return%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XIRR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Weightage%</a:t>
                      </a:r>
                      <a:endParaRPr lang="en-US" sz="1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Medium" panose="02000503000000020004" pitchFamily="2" charset="0"/>
                        <a:ea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90">
                        <a:alpha val="5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24420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76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4677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549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79171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85112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61833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65844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07291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292899"/>
                  </a:ext>
                </a:extLst>
              </a:tr>
              <a:tr h="341933">
                <a:tc>
                  <a:txBody>
                    <a:bodyPr/>
                    <a:lstStyle/>
                    <a:p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01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10DC0EC-DD90-64B2-8BAC-65C219D60F8C}"/>
              </a:ext>
            </a:extLst>
          </p:cNvPr>
          <p:cNvSpPr txBox="1">
            <a:spLocks/>
          </p:cNvSpPr>
          <p:nvPr/>
        </p:nvSpPr>
        <p:spPr>
          <a:xfrm>
            <a:off x="4067856" y="601241"/>
            <a:ext cx="5243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D19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 Equity Holdings</a:t>
            </a:r>
          </a:p>
        </p:txBody>
      </p:sp>
    </p:spTree>
    <p:extLst>
      <p:ext uri="{BB962C8B-B14F-4D97-AF65-F5344CB8AC3E}">
        <p14:creationId xmlns:p14="http://schemas.microsoft.com/office/powerpoint/2010/main" val="3368993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A7B5C-4CC1-05E4-DBFE-D578F88B4F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787805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95A087D-A721-1A5A-FDD5-63CCE7CCB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05" y="250822"/>
            <a:ext cx="1409674" cy="26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C70C6-D581-D5CA-2CCC-9495FD81488A}"/>
              </a:ext>
            </a:extLst>
          </p:cNvPr>
          <p:cNvSpPr txBox="1">
            <a:spLocks/>
          </p:cNvSpPr>
          <p:nvPr/>
        </p:nvSpPr>
        <p:spPr>
          <a:xfrm>
            <a:off x="309005" y="1313794"/>
            <a:ext cx="11578195" cy="5293384"/>
          </a:xfrm>
          <a:prstGeom prst="rect">
            <a:avLst/>
          </a:prstGeom>
          <a:solidFill>
            <a:schemeClr val="bg1">
              <a:alpha val="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Remarks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988726-9E4E-31B2-7596-71C97C4DBBE0}"/>
              </a:ext>
            </a:extLst>
          </p:cNvPr>
          <p:cNvSpPr txBox="1">
            <a:spLocks/>
          </p:cNvSpPr>
          <p:nvPr/>
        </p:nvSpPr>
        <p:spPr>
          <a:xfrm>
            <a:off x="749998" y="658661"/>
            <a:ext cx="10692000" cy="4801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CBD7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5606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1307</Words>
  <Application>Microsoft Macintosh PowerPoint</Application>
  <PresentationFormat>Widescreen</PresentationFormat>
  <Paragraphs>510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Aptos</vt:lpstr>
      <vt:lpstr>Aptos Display</vt:lpstr>
      <vt:lpstr>Arial</vt:lpstr>
      <vt:lpstr>Helvetica Neue</vt:lpstr>
      <vt:lpstr>Helvetica Neue Light</vt:lpstr>
      <vt:lpstr>Helvetica Neue Medium</vt:lpstr>
      <vt:lpstr>Office Theme</vt:lpstr>
      <vt:lpstr>PowerPoint Presentation</vt:lpstr>
      <vt:lpstr>PowerPoint Presentation</vt:lpstr>
      <vt:lpstr>PowerPoint Presentation</vt:lpstr>
      <vt:lpstr>Portfolio Overview</vt:lpstr>
      <vt:lpstr>Asset Allocation</vt:lpstr>
      <vt:lpstr>Portfolio Allocation</vt:lpstr>
      <vt:lpstr>Product Allocation</vt:lpstr>
      <vt:lpstr>PowerPoint Presentation</vt:lpstr>
      <vt:lpstr>PowerPoint Presentation</vt:lpstr>
      <vt:lpstr>PowerPoint Presentation</vt:lpstr>
      <vt:lpstr>PowerPoint Presentation</vt:lpstr>
      <vt:lpstr>Allocation by Rating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Equity Stocks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Equity Mutual Fund Stocks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Dipti Sarkar (Intern)</dc:creator>
  <cp:lastModifiedBy>Shashwat Singh</cp:lastModifiedBy>
  <cp:revision>131</cp:revision>
  <dcterms:created xsi:type="dcterms:W3CDTF">2024-03-04T10:33:27Z</dcterms:created>
  <dcterms:modified xsi:type="dcterms:W3CDTF">2024-04-11T12:23:28Z</dcterms:modified>
</cp:coreProperties>
</file>